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Barlow Medium" panose="020F0502020204030204" pitchFamily="34" charset="0"/>
      <p:regular r:id="rId14"/>
      <p:italic r:id="rId15"/>
    </p:embeddedFont>
    <p:embeddedFont>
      <p:font typeface="Calibri" panose="020F0502020204030204" pitchFamily="34" charset="0"/>
      <p:regular r:id="rId16"/>
      <p:bold r:id="rId17"/>
      <p:italic r:id="rId18"/>
      <p:boldItalic r:id="rId19"/>
    </p:embeddedFont>
    <p:embeddedFont>
      <p:font typeface="Canva Sans" panose="020B0503030501040103" pitchFamily="34" charset="0"/>
      <p:regular r:id="rId20"/>
    </p:embeddedFont>
    <p:embeddedFont>
      <p:font typeface="Canva Sans Bold" panose="020B0803030501040103" pitchFamily="34" charset="0"/>
      <p:regular r:id="rId21"/>
      <p:bold r:id="rId22"/>
    </p:embeddedFont>
    <p:embeddedFont>
      <p:font typeface="Trend Slab One" pitchFamily="2" charset="77"/>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558" autoAdjust="0"/>
  </p:normalViewPr>
  <p:slideViewPr>
    <p:cSldViewPr>
      <p:cViewPr varScale="1">
        <p:scale>
          <a:sx n="77" d="100"/>
          <a:sy n="77" d="100"/>
        </p:scale>
        <p:origin x="888"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png>
</file>

<file path=ppt/media/image10.png>
</file>

<file path=ppt/media/image11.png>
</file>

<file path=ppt/media/image12.jpeg>
</file>

<file path=ppt/media/image13.jpeg>
</file>

<file path=ppt/media/image14.jpeg>
</file>

<file path=ppt/media/image2.png>
</file>

<file path=ppt/media/image3.png>
</file>

<file path=ppt/media/image4.jpeg>
</file>

<file path=ppt/media/image5.png>
</file>

<file path=ppt/media/image6.sv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Builds and evaluates predictive models aimed to enhance accuracy and reliability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  Red and white wine csv files from UC Irvine Machine Learning Repository website were loaded into pandas dataframe.</a:t>
            </a:r>
          </a:p>
          <a:p>
            <a:r>
              <a:rPr lang="en-US"/>
              <a:t>2.Created a new SQL Database in PostgreSQL</a:t>
            </a:r>
          </a:p>
          <a:p>
            <a:r>
              <a:rPr lang="en-US"/>
              <a:t>3.Numerous python scripts were engineered, trained and tested.</a:t>
            </a:r>
          </a:p>
          <a:p>
            <a:r>
              <a:rPr lang="en-US"/>
              <a:t>4.Analysis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Loaded red and white wine data</a:t>
            </a:r>
          </a:p>
          <a:p>
            <a:r>
              <a:rPr lang="en-US"/>
              <a:t>Added type column to differentiate the two wine types</a:t>
            </a:r>
          </a:p>
          <a:p>
            <a:r>
              <a:rPr lang="en-US"/>
              <a:t>Added a binary 'Wine Quality Categorization' column for binary classifications</a:t>
            </a:r>
          </a:p>
          <a:p>
            <a:r>
              <a:rPr lang="en-US"/>
              <a:t>Data was then combined and saved as CVS file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Created a new SQL Database in PostgreSQL.</a:t>
            </a:r>
          </a:p>
          <a:p>
            <a:r>
              <a:rPr lang="en-US"/>
              <a:t>Created the tables in the new database</a:t>
            </a:r>
          </a:p>
          <a:p>
            <a:r>
              <a:rPr lang="en-US"/>
              <a:t>Created a view that combines the two tables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6.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4.jpe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9552611"/>
            <a:ext cx="18288000" cy="734389"/>
          </a:xfrm>
          <a:prstGeom prst="rect">
            <a:avLst/>
          </a:prstGeom>
          <a:solidFill>
            <a:srgbClr val="725954"/>
          </a:solidFill>
        </p:spPr>
        <p:txBody>
          <a:bodyPr/>
          <a:lstStyle/>
          <a:p>
            <a:endParaRPr lang="en-US"/>
          </a:p>
        </p:txBody>
      </p:sp>
      <p:sp>
        <p:nvSpPr>
          <p:cNvPr id="3" name="Freeform 3"/>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38" b="-10240"/>
            </a:stretch>
          </a:blipFill>
        </p:spPr>
        <p:txBody>
          <a:bodyPr/>
          <a:lstStyle/>
          <a:p>
            <a:endParaRPr lang="en-US"/>
          </a:p>
        </p:txBody>
      </p:sp>
      <p:sp>
        <p:nvSpPr>
          <p:cNvPr id="4" name="TextBox 4"/>
          <p:cNvSpPr txBox="1"/>
          <p:nvPr/>
        </p:nvSpPr>
        <p:spPr>
          <a:xfrm>
            <a:off x="1344836" y="6488854"/>
            <a:ext cx="15598327" cy="1530136"/>
          </a:xfrm>
          <a:prstGeom prst="rect">
            <a:avLst/>
          </a:prstGeom>
        </p:spPr>
        <p:txBody>
          <a:bodyPr lIns="0" tIns="0" rIns="0" bIns="0" rtlCol="0" anchor="t">
            <a:spAutoFit/>
          </a:bodyPr>
          <a:lstStyle/>
          <a:p>
            <a:pPr algn="r">
              <a:lnSpc>
                <a:spcPts val="11760"/>
              </a:lnSpc>
            </a:pPr>
            <a:endParaRPr/>
          </a:p>
        </p:txBody>
      </p:sp>
      <p:sp>
        <p:nvSpPr>
          <p:cNvPr id="5" name="TextBox 5"/>
          <p:cNvSpPr txBox="1"/>
          <p:nvPr/>
        </p:nvSpPr>
        <p:spPr>
          <a:xfrm>
            <a:off x="440280" y="7546158"/>
            <a:ext cx="17407440" cy="2632745"/>
          </a:xfrm>
          <a:prstGeom prst="rect">
            <a:avLst/>
          </a:prstGeom>
        </p:spPr>
        <p:txBody>
          <a:bodyPr lIns="0" tIns="0" rIns="0" bIns="0" rtlCol="0" anchor="t">
            <a:spAutoFit/>
          </a:bodyPr>
          <a:lstStyle/>
          <a:p>
            <a:pPr algn="l">
              <a:lnSpc>
                <a:spcPts val="15027"/>
              </a:lnSpc>
              <a:spcBef>
                <a:spcPct val="0"/>
              </a:spcBef>
            </a:pPr>
            <a:r>
              <a:rPr lang="en-US" sz="11559">
                <a:solidFill>
                  <a:srgbClr val="000000"/>
                </a:solidFill>
                <a:latin typeface="Barlow Medium"/>
              </a:rPr>
              <a:t>   Wine Quality Prediction</a:t>
            </a:r>
          </a:p>
          <a:p>
            <a:pPr algn="just">
              <a:lnSpc>
                <a:spcPts val="5634"/>
              </a:lnSpc>
              <a:spcBef>
                <a:spcPct val="0"/>
              </a:spcBef>
            </a:pPr>
            <a:r>
              <a:rPr lang="en-US" sz="4334">
                <a:solidFill>
                  <a:srgbClr val="000000"/>
                </a:solidFill>
                <a:latin typeface="Barlow Medium"/>
              </a:rPr>
              <a:t>              Fabiano Santos,Lewis Trenerry, Kai Huang &amp; Sonal Bhosle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8640" r="-32789" b="-28640"/>
            </a:stretch>
          </a:blipFill>
        </p:spPr>
        <p:txBody>
          <a:bodyPr/>
          <a:lstStyle/>
          <a:p>
            <a:endParaRPr lang="en-US"/>
          </a:p>
        </p:txBody>
      </p:sp>
      <p:sp>
        <p:nvSpPr>
          <p:cNvPr id="3" name="TextBox 3"/>
          <p:cNvSpPr txBox="1"/>
          <p:nvPr/>
        </p:nvSpPr>
        <p:spPr>
          <a:xfrm>
            <a:off x="5587538" y="2114860"/>
            <a:ext cx="8984605" cy="1871335"/>
          </a:xfrm>
          <a:prstGeom prst="rect">
            <a:avLst/>
          </a:prstGeom>
        </p:spPr>
        <p:txBody>
          <a:bodyPr lIns="0" tIns="0" rIns="0" bIns="0" rtlCol="0" anchor="t">
            <a:spAutoFit/>
          </a:bodyPr>
          <a:lstStyle/>
          <a:p>
            <a:pPr algn="ctr">
              <a:lnSpc>
                <a:spcPts val="14409"/>
              </a:lnSpc>
              <a:spcBef>
                <a:spcPct val="0"/>
              </a:spcBef>
            </a:pPr>
            <a:r>
              <a:rPr lang="en-US" sz="13099">
                <a:solidFill>
                  <a:srgbClr val="000000"/>
                </a:solidFill>
                <a:latin typeface="Canva Sans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13814" b="-13814"/>
            </a:stretch>
          </a:blipFill>
        </p:spPr>
        <p:txBody>
          <a:bodyPr/>
          <a:lstStyle/>
          <a:p>
            <a:endParaRPr lang="en-US"/>
          </a:p>
        </p:txBody>
      </p:sp>
      <p:sp>
        <p:nvSpPr>
          <p:cNvPr id="3" name="TextBox 3"/>
          <p:cNvSpPr txBox="1"/>
          <p:nvPr/>
        </p:nvSpPr>
        <p:spPr>
          <a:xfrm>
            <a:off x="2251711" y="303584"/>
            <a:ext cx="13468052" cy="1535957"/>
          </a:xfrm>
          <a:prstGeom prst="rect">
            <a:avLst/>
          </a:prstGeom>
        </p:spPr>
        <p:txBody>
          <a:bodyPr lIns="0" tIns="0" rIns="0" bIns="0" rtlCol="0" anchor="t">
            <a:spAutoFit/>
          </a:bodyPr>
          <a:lstStyle/>
          <a:p>
            <a:pPr algn="ctr">
              <a:lnSpc>
                <a:spcPts val="11760"/>
              </a:lnSpc>
              <a:spcBef>
                <a:spcPct val="0"/>
              </a:spcBef>
            </a:pPr>
            <a:r>
              <a:rPr lang="en-US" sz="10691">
                <a:solidFill>
                  <a:srgbClr val="000000"/>
                </a:solidFill>
                <a:latin typeface="Trend Slab One"/>
              </a:rPr>
              <a:t>Introduction</a:t>
            </a:r>
          </a:p>
        </p:txBody>
      </p:sp>
      <p:sp>
        <p:nvSpPr>
          <p:cNvPr id="4" name="TextBox 4"/>
          <p:cNvSpPr txBox="1"/>
          <p:nvPr/>
        </p:nvSpPr>
        <p:spPr>
          <a:xfrm>
            <a:off x="0" y="1946275"/>
            <a:ext cx="18288000" cy="7023100"/>
          </a:xfrm>
          <a:prstGeom prst="rect">
            <a:avLst/>
          </a:prstGeom>
        </p:spPr>
        <p:txBody>
          <a:bodyPr lIns="0" tIns="0" rIns="0" bIns="0" rtlCol="0" anchor="t">
            <a:spAutoFit/>
          </a:bodyPr>
          <a:lstStyle/>
          <a:p>
            <a:pPr marL="863599" lvl="1" indent="-431800" algn="l">
              <a:lnSpc>
                <a:spcPts val="5599"/>
              </a:lnSpc>
              <a:buFont typeface="Arial"/>
              <a:buChar char="•"/>
            </a:pPr>
            <a:r>
              <a:rPr lang="en-US" sz="3999">
                <a:solidFill>
                  <a:srgbClr val="000000"/>
                </a:solidFill>
                <a:latin typeface="Canva Sans Bold"/>
              </a:rPr>
              <a:t>This project utilizes the wine quality dataset to build and evaluate predictive models, aiming to enhance the accuracy and reliability of wine quality predictions, ultimately contributing valuable insights to the wine industry/investors/wine experts etc</a:t>
            </a:r>
          </a:p>
          <a:p>
            <a:pPr marL="863599" lvl="1" indent="-431800" algn="l">
              <a:lnSpc>
                <a:spcPts val="5599"/>
              </a:lnSpc>
              <a:buFont typeface="Arial"/>
              <a:buChar char="•"/>
            </a:pPr>
            <a:r>
              <a:rPr lang="en-US" sz="3999">
                <a:solidFill>
                  <a:srgbClr val="000000"/>
                </a:solidFill>
                <a:latin typeface="Canva Sans Bold"/>
              </a:rPr>
              <a:t>Data sourced from University of California, Irvine - Machine Learning Repository</a:t>
            </a:r>
          </a:p>
          <a:p>
            <a:pPr marL="863599" lvl="1" indent="-431800" algn="l">
              <a:lnSpc>
                <a:spcPts val="5599"/>
              </a:lnSpc>
              <a:buFont typeface="Arial"/>
              <a:buChar char="•"/>
            </a:pPr>
            <a:r>
              <a:rPr lang="en-US" sz="3999">
                <a:solidFill>
                  <a:srgbClr val="000000"/>
                </a:solidFill>
                <a:latin typeface="Canva Sans Bold"/>
              </a:rPr>
              <a:t>The two datasets are related to red and white variants of the Portuguese "Vinho Verde" wine. </a:t>
            </a:r>
          </a:p>
          <a:p>
            <a:pPr marL="863599" lvl="1" indent="-431800" algn="l">
              <a:lnSpc>
                <a:spcPts val="5599"/>
              </a:lnSpc>
              <a:buFont typeface="Arial"/>
              <a:buChar char="•"/>
            </a:pPr>
            <a:r>
              <a:rPr lang="en-US" sz="3999">
                <a:solidFill>
                  <a:srgbClr val="000000"/>
                </a:solidFill>
                <a:latin typeface="Canva Sans Bold"/>
              </a:rPr>
              <a:t>Number of Instances: red wine - 1599; white wine - 4898.</a:t>
            </a:r>
          </a:p>
          <a:p>
            <a:pPr marL="863599" lvl="1" indent="-431800" algn="l">
              <a:lnSpc>
                <a:spcPts val="5599"/>
              </a:lnSpc>
              <a:buFont typeface="Arial"/>
              <a:buChar char="•"/>
            </a:pPr>
            <a:r>
              <a:rPr lang="en-US" sz="3999">
                <a:solidFill>
                  <a:srgbClr val="000000"/>
                </a:solidFill>
                <a:latin typeface="Canva Sans Bold"/>
              </a:rPr>
              <a:t>Number of Attributes: 11 + output attribute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7023" b="-17023"/>
            </a:stretch>
          </a:blipFill>
        </p:spPr>
        <p:txBody>
          <a:bodyPr/>
          <a:lstStyle/>
          <a:p>
            <a:endParaRPr lang="en-US"/>
          </a:p>
        </p:txBody>
      </p:sp>
      <p:sp>
        <p:nvSpPr>
          <p:cNvPr id="3" name="TextBox 3"/>
          <p:cNvSpPr txBox="1"/>
          <p:nvPr/>
        </p:nvSpPr>
        <p:spPr>
          <a:xfrm>
            <a:off x="5744840" y="104775"/>
            <a:ext cx="6798320" cy="1516907"/>
          </a:xfrm>
          <a:prstGeom prst="rect">
            <a:avLst/>
          </a:prstGeom>
        </p:spPr>
        <p:txBody>
          <a:bodyPr lIns="0" tIns="0" rIns="0" bIns="0" rtlCol="0" anchor="t">
            <a:spAutoFit/>
          </a:bodyPr>
          <a:lstStyle/>
          <a:p>
            <a:pPr algn="ctr">
              <a:lnSpc>
                <a:spcPts val="11760"/>
              </a:lnSpc>
              <a:spcBef>
                <a:spcPct val="0"/>
              </a:spcBef>
            </a:pPr>
            <a:r>
              <a:rPr lang="en-US" sz="10691">
                <a:solidFill>
                  <a:srgbClr val="FFFFFF"/>
                </a:solidFill>
                <a:latin typeface="Canva Sans"/>
              </a:rPr>
              <a:t>Resources</a:t>
            </a:r>
          </a:p>
        </p:txBody>
      </p:sp>
      <p:sp>
        <p:nvSpPr>
          <p:cNvPr id="4" name="TextBox 4"/>
          <p:cNvSpPr txBox="1"/>
          <p:nvPr/>
        </p:nvSpPr>
        <p:spPr>
          <a:xfrm>
            <a:off x="226225" y="2596498"/>
            <a:ext cx="8917775" cy="4899787"/>
          </a:xfrm>
          <a:prstGeom prst="rect">
            <a:avLst/>
          </a:prstGeom>
        </p:spPr>
        <p:txBody>
          <a:bodyPr lIns="0" tIns="0" rIns="0" bIns="0" rtlCol="0" anchor="t">
            <a:spAutoFit/>
          </a:bodyPr>
          <a:lstStyle/>
          <a:p>
            <a:pPr algn="ctr">
              <a:lnSpc>
                <a:spcPts val="5545"/>
              </a:lnSpc>
            </a:pPr>
            <a:endParaRPr/>
          </a:p>
          <a:p>
            <a:pPr algn="ctr">
              <a:lnSpc>
                <a:spcPts val="5545"/>
              </a:lnSpc>
            </a:pPr>
            <a:endParaRPr/>
          </a:p>
          <a:p>
            <a:pPr marL="1088415" lvl="1" indent="-544208" algn="l">
              <a:lnSpc>
                <a:spcPts val="5545"/>
              </a:lnSpc>
              <a:buFont typeface="Arial"/>
              <a:buChar char="•"/>
            </a:pPr>
            <a:r>
              <a:rPr lang="en-US" sz="5041">
                <a:solidFill>
                  <a:srgbClr val="FFFFFF"/>
                </a:solidFill>
                <a:latin typeface="Canva Sans"/>
              </a:rPr>
              <a:t>PostgreSQL</a:t>
            </a:r>
          </a:p>
          <a:p>
            <a:pPr marL="1088415" lvl="1" indent="-544208" algn="l">
              <a:lnSpc>
                <a:spcPts val="5545"/>
              </a:lnSpc>
              <a:buFont typeface="Arial"/>
              <a:buChar char="•"/>
            </a:pPr>
            <a:r>
              <a:rPr lang="en-US" sz="5041">
                <a:solidFill>
                  <a:srgbClr val="FFFFFF"/>
                </a:solidFill>
                <a:latin typeface="Canva Sans"/>
              </a:rPr>
              <a:t>Python</a:t>
            </a:r>
          </a:p>
          <a:p>
            <a:pPr marL="1088415" lvl="1" indent="-544208" algn="l">
              <a:lnSpc>
                <a:spcPts val="5545"/>
              </a:lnSpc>
              <a:buFont typeface="Arial"/>
              <a:buChar char="•"/>
            </a:pPr>
            <a:r>
              <a:rPr lang="en-US" sz="5041">
                <a:solidFill>
                  <a:srgbClr val="FFFFFF"/>
                </a:solidFill>
                <a:latin typeface="Canva Sans"/>
              </a:rPr>
              <a:t>VS code</a:t>
            </a:r>
          </a:p>
          <a:p>
            <a:pPr marL="1088415" lvl="1" indent="-544208" algn="l">
              <a:lnSpc>
                <a:spcPts val="5545"/>
              </a:lnSpc>
              <a:buFont typeface="Arial"/>
              <a:buChar char="•"/>
            </a:pPr>
            <a:r>
              <a:rPr lang="en-US" sz="5041">
                <a:solidFill>
                  <a:srgbClr val="FFFFFF"/>
                </a:solidFill>
                <a:latin typeface="Canva Sans"/>
              </a:rPr>
              <a:t>Jupyter Notebook</a:t>
            </a:r>
          </a:p>
          <a:p>
            <a:pPr algn="l">
              <a:lnSpc>
                <a:spcPts val="5545"/>
              </a:lnSpc>
            </a:pPr>
            <a:endParaRPr lang="en-US" sz="5041">
              <a:solidFill>
                <a:srgbClr val="FFFFFF"/>
              </a:solidFill>
              <a:latin typeface="Canva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t="164" b="164"/>
          <a:stretch>
            <a:fillRect/>
          </a:stretch>
        </p:blipFill>
        <p:spPr>
          <a:xfrm>
            <a:off x="0" y="0"/>
            <a:ext cx="18288000" cy="10287000"/>
          </a:xfrm>
          <a:prstGeom prst="rect">
            <a:avLst/>
          </a:prstGeom>
        </p:spPr>
      </p:pic>
      <p:sp>
        <p:nvSpPr>
          <p:cNvPr id="3" name="Freeform 3"/>
          <p:cNvSpPr/>
          <p:nvPr/>
        </p:nvSpPr>
        <p:spPr>
          <a:xfrm>
            <a:off x="5486400" y="4452348"/>
            <a:ext cx="11772900" cy="2224645"/>
          </a:xfrm>
          <a:custGeom>
            <a:avLst/>
            <a:gdLst/>
            <a:ahLst/>
            <a:cxnLst/>
            <a:rect l="l" t="t" r="r" b="b"/>
            <a:pathLst>
              <a:path w="11772900" h="2224645">
                <a:moveTo>
                  <a:pt x="0" y="0"/>
                </a:moveTo>
                <a:lnTo>
                  <a:pt x="11772900" y="0"/>
                </a:lnTo>
                <a:lnTo>
                  <a:pt x="11772900" y="2224645"/>
                </a:lnTo>
                <a:lnTo>
                  <a:pt x="0" y="222464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4" name="TextBox 4"/>
          <p:cNvSpPr txBox="1"/>
          <p:nvPr/>
        </p:nvSpPr>
        <p:spPr>
          <a:xfrm>
            <a:off x="6874594" y="76200"/>
            <a:ext cx="4104334" cy="1201397"/>
          </a:xfrm>
          <a:prstGeom prst="rect">
            <a:avLst/>
          </a:prstGeom>
        </p:spPr>
        <p:txBody>
          <a:bodyPr lIns="0" tIns="0" rIns="0" bIns="0" rtlCol="0" anchor="t">
            <a:spAutoFit/>
          </a:bodyPr>
          <a:lstStyle/>
          <a:p>
            <a:pPr algn="ctr">
              <a:lnSpc>
                <a:spcPts val="9330"/>
              </a:lnSpc>
              <a:spcBef>
                <a:spcPct val="0"/>
              </a:spcBef>
            </a:pPr>
            <a:r>
              <a:rPr lang="en-US" sz="8481">
                <a:solidFill>
                  <a:srgbClr val="000000"/>
                </a:solidFill>
                <a:latin typeface="Canva Sans"/>
              </a:rPr>
              <a:t>Process</a:t>
            </a:r>
          </a:p>
        </p:txBody>
      </p:sp>
      <p:sp>
        <p:nvSpPr>
          <p:cNvPr id="5" name="TextBox 5"/>
          <p:cNvSpPr txBox="1"/>
          <p:nvPr/>
        </p:nvSpPr>
        <p:spPr>
          <a:xfrm>
            <a:off x="5813592" y="5180771"/>
            <a:ext cx="1498458" cy="1099775"/>
          </a:xfrm>
          <a:prstGeom prst="rect">
            <a:avLst/>
          </a:prstGeom>
        </p:spPr>
        <p:txBody>
          <a:bodyPr lIns="0" tIns="0" rIns="0" bIns="0" rtlCol="0" anchor="t">
            <a:spAutoFit/>
          </a:bodyPr>
          <a:lstStyle/>
          <a:p>
            <a:pPr algn="ctr">
              <a:lnSpc>
                <a:spcPts val="4482"/>
              </a:lnSpc>
            </a:pPr>
            <a:r>
              <a:rPr lang="en-US" sz="3201">
                <a:solidFill>
                  <a:srgbClr val="000000"/>
                </a:solidFill>
                <a:latin typeface="Canva Sans Bold"/>
              </a:rPr>
              <a:t>CSV files</a:t>
            </a:r>
          </a:p>
        </p:txBody>
      </p:sp>
      <p:sp>
        <p:nvSpPr>
          <p:cNvPr id="6" name="TextBox 6"/>
          <p:cNvSpPr txBox="1"/>
          <p:nvPr/>
        </p:nvSpPr>
        <p:spPr>
          <a:xfrm>
            <a:off x="11759664" y="5171246"/>
            <a:ext cx="1498458" cy="613295"/>
          </a:xfrm>
          <a:prstGeom prst="rect">
            <a:avLst/>
          </a:prstGeom>
        </p:spPr>
        <p:txBody>
          <a:bodyPr lIns="0" tIns="0" rIns="0" bIns="0" rtlCol="0" anchor="t">
            <a:spAutoFit/>
          </a:bodyPr>
          <a:lstStyle/>
          <a:p>
            <a:pPr algn="ctr">
              <a:lnSpc>
                <a:spcPts val="5042"/>
              </a:lnSpc>
            </a:pPr>
            <a:r>
              <a:rPr lang="en-US" sz="3601">
                <a:solidFill>
                  <a:srgbClr val="000000"/>
                </a:solidFill>
                <a:latin typeface="Canva Sans Bold"/>
              </a:rPr>
              <a:t>ML</a:t>
            </a:r>
          </a:p>
        </p:txBody>
      </p:sp>
      <p:sp>
        <p:nvSpPr>
          <p:cNvPr id="7" name="TextBox 7"/>
          <p:cNvSpPr txBox="1"/>
          <p:nvPr/>
        </p:nvSpPr>
        <p:spPr>
          <a:xfrm>
            <a:off x="8926761" y="5171246"/>
            <a:ext cx="1498458" cy="613295"/>
          </a:xfrm>
          <a:prstGeom prst="rect">
            <a:avLst/>
          </a:prstGeom>
        </p:spPr>
        <p:txBody>
          <a:bodyPr lIns="0" tIns="0" rIns="0" bIns="0" rtlCol="0" anchor="t">
            <a:spAutoFit/>
          </a:bodyPr>
          <a:lstStyle/>
          <a:p>
            <a:pPr algn="ctr">
              <a:lnSpc>
                <a:spcPts val="5042"/>
              </a:lnSpc>
            </a:pPr>
            <a:r>
              <a:rPr lang="en-US" sz="3601">
                <a:solidFill>
                  <a:srgbClr val="000000"/>
                </a:solidFill>
                <a:latin typeface="Canva Sans Bold"/>
              </a:rPr>
              <a:t>SQL</a:t>
            </a:r>
          </a:p>
        </p:txBody>
      </p:sp>
      <p:sp>
        <p:nvSpPr>
          <p:cNvPr id="8" name="TextBox 8"/>
          <p:cNvSpPr txBox="1"/>
          <p:nvPr/>
        </p:nvSpPr>
        <p:spPr>
          <a:xfrm>
            <a:off x="14750762" y="5190296"/>
            <a:ext cx="1498458" cy="488270"/>
          </a:xfrm>
          <a:prstGeom prst="rect">
            <a:avLst/>
          </a:prstGeom>
        </p:spPr>
        <p:txBody>
          <a:bodyPr lIns="0" tIns="0" rIns="0" bIns="0" rtlCol="0" anchor="t">
            <a:spAutoFit/>
          </a:bodyPr>
          <a:lstStyle/>
          <a:p>
            <a:pPr algn="ctr">
              <a:lnSpc>
                <a:spcPts val="4062"/>
              </a:lnSpc>
            </a:pPr>
            <a:r>
              <a:rPr lang="en-US" sz="2901">
                <a:solidFill>
                  <a:srgbClr val="000000"/>
                </a:solidFill>
                <a:latin typeface="Canva Sans Bold"/>
              </a:rPr>
              <a:t>Analysis</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t="164" b="164"/>
          <a:stretch>
            <a:fillRect/>
          </a:stretch>
        </p:blipFill>
        <p:spPr>
          <a:xfrm>
            <a:off x="0" y="0"/>
            <a:ext cx="18288000" cy="10287000"/>
          </a:xfrm>
          <a:prstGeom prst="rect">
            <a:avLst/>
          </a:prstGeom>
        </p:spPr>
      </p:pic>
      <p:sp>
        <p:nvSpPr>
          <p:cNvPr id="3" name="Freeform 3"/>
          <p:cNvSpPr/>
          <p:nvPr/>
        </p:nvSpPr>
        <p:spPr>
          <a:xfrm>
            <a:off x="4854289" y="3622912"/>
            <a:ext cx="13118234" cy="3626749"/>
          </a:xfrm>
          <a:custGeom>
            <a:avLst/>
            <a:gdLst/>
            <a:ahLst/>
            <a:cxnLst/>
            <a:rect l="l" t="t" r="r" b="b"/>
            <a:pathLst>
              <a:path w="13118234" h="3626749">
                <a:moveTo>
                  <a:pt x="0" y="0"/>
                </a:moveTo>
                <a:lnTo>
                  <a:pt x="13118233" y="0"/>
                </a:lnTo>
                <a:lnTo>
                  <a:pt x="13118233" y="3626748"/>
                </a:lnTo>
                <a:lnTo>
                  <a:pt x="0" y="3626748"/>
                </a:lnTo>
                <a:lnTo>
                  <a:pt x="0" y="0"/>
                </a:lnTo>
                <a:close/>
              </a:path>
            </a:pathLst>
          </a:custGeom>
          <a:blipFill>
            <a:blip r:embed="rId6"/>
            <a:stretch>
              <a:fillRect l="-6122" r="-6122"/>
            </a:stretch>
          </a:blipFill>
        </p:spPr>
        <p:txBody>
          <a:bodyPr/>
          <a:lstStyle/>
          <a:p>
            <a:endParaRPr lang="en-US"/>
          </a:p>
        </p:txBody>
      </p:sp>
      <p:sp>
        <p:nvSpPr>
          <p:cNvPr id="4" name="TextBox 4"/>
          <p:cNvSpPr txBox="1"/>
          <p:nvPr/>
        </p:nvSpPr>
        <p:spPr>
          <a:xfrm>
            <a:off x="8295404" y="250289"/>
            <a:ext cx="2131669" cy="1201397"/>
          </a:xfrm>
          <a:prstGeom prst="rect">
            <a:avLst/>
          </a:prstGeom>
        </p:spPr>
        <p:txBody>
          <a:bodyPr lIns="0" tIns="0" rIns="0" bIns="0" rtlCol="0" anchor="t">
            <a:spAutoFit/>
          </a:bodyPr>
          <a:lstStyle/>
          <a:p>
            <a:pPr algn="ctr">
              <a:lnSpc>
                <a:spcPts val="9330"/>
              </a:lnSpc>
              <a:spcBef>
                <a:spcPct val="0"/>
              </a:spcBef>
            </a:pPr>
            <a:r>
              <a:rPr lang="en-US" sz="8481">
                <a:solidFill>
                  <a:srgbClr val="000000"/>
                </a:solidFill>
                <a:latin typeface="Canva Sans"/>
              </a:rPr>
              <a:t>CSV</a:t>
            </a:r>
          </a:p>
        </p:txBody>
      </p:sp>
      <p:sp>
        <p:nvSpPr>
          <p:cNvPr id="5" name="TextBox 5"/>
          <p:cNvSpPr txBox="1"/>
          <p:nvPr/>
        </p:nvSpPr>
        <p:spPr>
          <a:xfrm>
            <a:off x="4945051" y="2260197"/>
            <a:ext cx="13180896" cy="888365"/>
          </a:xfrm>
          <a:prstGeom prst="rect">
            <a:avLst/>
          </a:prstGeom>
        </p:spPr>
        <p:txBody>
          <a:bodyPr lIns="0" tIns="0" rIns="0" bIns="0" rtlCol="0" anchor="t">
            <a:spAutoFit/>
          </a:bodyPr>
          <a:lstStyle/>
          <a:p>
            <a:pPr marL="690881" lvl="1" indent="-345440" algn="l">
              <a:lnSpc>
                <a:spcPts val="3520"/>
              </a:lnSpc>
              <a:buFont typeface="Arial"/>
              <a:buChar char="•"/>
            </a:pPr>
            <a:r>
              <a:rPr lang="en-US" sz="3200">
                <a:solidFill>
                  <a:srgbClr val="000000"/>
                </a:solidFill>
                <a:latin typeface="Canva Sans"/>
              </a:rPr>
              <a:t>Clean the sourced data - add binary column based on quality</a:t>
            </a:r>
          </a:p>
          <a:p>
            <a:pPr marL="690881" lvl="1" indent="-345440" algn="l">
              <a:lnSpc>
                <a:spcPts val="3520"/>
              </a:lnSpc>
              <a:buFont typeface="Arial"/>
              <a:buChar char="•"/>
            </a:pPr>
            <a:r>
              <a:rPr lang="en-US" sz="3200">
                <a:solidFill>
                  <a:srgbClr val="000000"/>
                </a:solidFill>
                <a:latin typeface="Canva Sans"/>
              </a:rPr>
              <a:t>Import the two CSV files data to postgresSQL</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rcRect t="164" b="164"/>
          <a:stretch>
            <a:fillRect/>
          </a:stretch>
        </p:blipFill>
        <p:spPr>
          <a:xfrm>
            <a:off x="0" y="0"/>
            <a:ext cx="18288000" cy="10287000"/>
          </a:xfrm>
          <a:prstGeom prst="rect">
            <a:avLst/>
          </a:prstGeom>
        </p:spPr>
      </p:pic>
      <p:sp>
        <p:nvSpPr>
          <p:cNvPr id="3" name="Freeform 3"/>
          <p:cNvSpPr/>
          <p:nvPr/>
        </p:nvSpPr>
        <p:spPr>
          <a:xfrm>
            <a:off x="5901121" y="3261370"/>
            <a:ext cx="10334781" cy="5996930"/>
          </a:xfrm>
          <a:custGeom>
            <a:avLst/>
            <a:gdLst/>
            <a:ahLst/>
            <a:cxnLst/>
            <a:rect l="l" t="t" r="r" b="b"/>
            <a:pathLst>
              <a:path w="10334781" h="5996930">
                <a:moveTo>
                  <a:pt x="0" y="0"/>
                </a:moveTo>
                <a:lnTo>
                  <a:pt x="10334781" y="0"/>
                </a:lnTo>
                <a:lnTo>
                  <a:pt x="10334781" y="5996930"/>
                </a:lnTo>
                <a:lnTo>
                  <a:pt x="0" y="5996930"/>
                </a:lnTo>
                <a:lnTo>
                  <a:pt x="0" y="0"/>
                </a:lnTo>
                <a:close/>
              </a:path>
            </a:pathLst>
          </a:custGeom>
          <a:blipFill>
            <a:blip r:embed="rId6"/>
            <a:stretch>
              <a:fillRect t="-84800" b="-117959"/>
            </a:stretch>
          </a:blipFill>
        </p:spPr>
        <p:txBody>
          <a:bodyPr/>
          <a:lstStyle/>
          <a:p>
            <a:endParaRPr lang="en-US"/>
          </a:p>
        </p:txBody>
      </p:sp>
      <p:sp>
        <p:nvSpPr>
          <p:cNvPr id="4" name="TextBox 4"/>
          <p:cNvSpPr txBox="1"/>
          <p:nvPr/>
        </p:nvSpPr>
        <p:spPr>
          <a:xfrm>
            <a:off x="7631880" y="76200"/>
            <a:ext cx="2112138" cy="1201397"/>
          </a:xfrm>
          <a:prstGeom prst="rect">
            <a:avLst/>
          </a:prstGeom>
        </p:spPr>
        <p:txBody>
          <a:bodyPr lIns="0" tIns="0" rIns="0" bIns="0" rtlCol="0" anchor="t">
            <a:spAutoFit/>
          </a:bodyPr>
          <a:lstStyle/>
          <a:p>
            <a:pPr algn="ctr">
              <a:lnSpc>
                <a:spcPts val="9330"/>
              </a:lnSpc>
              <a:spcBef>
                <a:spcPct val="0"/>
              </a:spcBef>
            </a:pPr>
            <a:r>
              <a:rPr lang="en-US" sz="8481">
                <a:solidFill>
                  <a:srgbClr val="000000"/>
                </a:solidFill>
                <a:latin typeface="Canva Sans"/>
              </a:rPr>
              <a:t>SQL</a:t>
            </a:r>
          </a:p>
        </p:txBody>
      </p:sp>
      <p:sp>
        <p:nvSpPr>
          <p:cNvPr id="5" name="TextBox 5"/>
          <p:cNvSpPr txBox="1"/>
          <p:nvPr/>
        </p:nvSpPr>
        <p:spPr>
          <a:xfrm>
            <a:off x="4945051" y="2260197"/>
            <a:ext cx="13180896" cy="1326515"/>
          </a:xfrm>
          <a:prstGeom prst="rect">
            <a:avLst/>
          </a:prstGeom>
        </p:spPr>
        <p:txBody>
          <a:bodyPr lIns="0" tIns="0" rIns="0" bIns="0" rtlCol="0" anchor="t">
            <a:spAutoFit/>
          </a:bodyPr>
          <a:lstStyle/>
          <a:p>
            <a:pPr marL="690881" lvl="1" indent="-345440" algn="l">
              <a:lnSpc>
                <a:spcPts val="3520"/>
              </a:lnSpc>
              <a:buFont typeface="Arial"/>
              <a:buChar char="•"/>
            </a:pPr>
            <a:r>
              <a:rPr lang="en-US" sz="3200">
                <a:solidFill>
                  <a:srgbClr val="000000"/>
                </a:solidFill>
                <a:latin typeface="Canva Sans"/>
              </a:rPr>
              <a:t>Create union in PostgreSQL</a:t>
            </a:r>
          </a:p>
          <a:p>
            <a:pPr marL="690881" lvl="1" indent="-345440" algn="l">
              <a:lnSpc>
                <a:spcPts val="3520"/>
              </a:lnSpc>
              <a:buFont typeface="Arial"/>
              <a:buChar char="•"/>
            </a:pPr>
            <a:r>
              <a:rPr lang="en-US" sz="3200">
                <a:solidFill>
                  <a:srgbClr val="000000"/>
                </a:solidFill>
                <a:latin typeface="Canva Sans"/>
              </a:rPr>
              <a:t>Use SQL to select data from existing PostgreSQL view</a:t>
            </a:r>
          </a:p>
          <a:p>
            <a:pPr algn="l">
              <a:lnSpc>
                <a:spcPts val="3520"/>
              </a:lnSpc>
            </a:pPr>
            <a:endParaRPr lang="en-US" sz="3200">
              <a:solidFill>
                <a:srgbClr val="000000"/>
              </a:solidFill>
              <a:latin typeface="Canva Sans"/>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164" b="164"/>
          <a:stretch>
            <a:fillRect/>
          </a:stretch>
        </p:blipFill>
        <p:spPr>
          <a:xfrm>
            <a:off x="0" y="0"/>
            <a:ext cx="18288000" cy="10287000"/>
          </a:xfrm>
          <a:prstGeom prst="rect">
            <a:avLst/>
          </a:prstGeom>
        </p:spPr>
      </p:pic>
      <p:sp>
        <p:nvSpPr>
          <p:cNvPr id="3" name="Freeform 3"/>
          <p:cNvSpPr/>
          <p:nvPr/>
        </p:nvSpPr>
        <p:spPr>
          <a:xfrm>
            <a:off x="4957682" y="2112536"/>
            <a:ext cx="12687977" cy="7145764"/>
          </a:xfrm>
          <a:custGeom>
            <a:avLst/>
            <a:gdLst/>
            <a:ahLst/>
            <a:cxnLst/>
            <a:rect l="l" t="t" r="r" b="b"/>
            <a:pathLst>
              <a:path w="12687977" h="7145764">
                <a:moveTo>
                  <a:pt x="0" y="0"/>
                </a:moveTo>
                <a:lnTo>
                  <a:pt x="12687977" y="0"/>
                </a:lnTo>
                <a:lnTo>
                  <a:pt x="12687977" y="7145764"/>
                </a:lnTo>
                <a:lnTo>
                  <a:pt x="0" y="7145764"/>
                </a:lnTo>
                <a:lnTo>
                  <a:pt x="0" y="0"/>
                </a:lnTo>
                <a:close/>
              </a:path>
            </a:pathLst>
          </a:custGeom>
          <a:blipFill>
            <a:blip r:embed="rId5"/>
            <a:stretch>
              <a:fillRect t="-233"/>
            </a:stretch>
          </a:blipFill>
        </p:spPr>
        <p:txBody>
          <a:bodyPr/>
          <a:lstStyle/>
          <a:p>
            <a:endParaRPr lang="en-US"/>
          </a:p>
        </p:txBody>
      </p:sp>
      <p:sp>
        <p:nvSpPr>
          <p:cNvPr id="4" name="TextBox 4"/>
          <p:cNvSpPr txBox="1"/>
          <p:nvPr/>
        </p:nvSpPr>
        <p:spPr>
          <a:xfrm>
            <a:off x="1789240" y="234463"/>
            <a:ext cx="15388185" cy="1201397"/>
          </a:xfrm>
          <a:prstGeom prst="rect">
            <a:avLst/>
          </a:prstGeom>
        </p:spPr>
        <p:txBody>
          <a:bodyPr lIns="0" tIns="0" rIns="0" bIns="0" rtlCol="0" anchor="t">
            <a:spAutoFit/>
          </a:bodyPr>
          <a:lstStyle/>
          <a:p>
            <a:pPr algn="ctr">
              <a:lnSpc>
                <a:spcPts val="9330"/>
              </a:lnSpc>
              <a:spcBef>
                <a:spcPct val="0"/>
              </a:spcBef>
            </a:pPr>
            <a:r>
              <a:rPr lang="en-US" sz="8481">
                <a:solidFill>
                  <a:srgbClr val="000000"/>
                </a:solidFill>
                <a:latin typeface="Canva Sans"/>
              </a:rPr>
              <a:t>Model Optimization Attempts</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164" b="164"/>
          <a:stretch>
            <a:fillRect/>
          </a:stretch>
        </p:blipFill>
        <p:spPr>
          <a:xfrm>
            <a:off x="0" y="0"/>
            <a:ext cx="18288000" cy="10287000"/>
          </a:xfrm>
          <a:prstGeom prst="rect">
            <a:avLst/>
          </a:prstGeom>
        </p:spPr>
      </p:pic>
      <p:sp>
        <p:nvSpPr>
          <p:cNvPr id="3" name="Freeform 3"/>
          <p:cNvSpPr/>
          <p:nvPr/>
        </p:nvSpPr>
        <p:spPr>
          <a:xfrm>
            <a:off x="5035565" y="2676737"/>
            <a:ext cx="12010009" cy="2466763"/>
          </a:xfrm>
          <a:custGeom>
            <a:avLst/>
            <a:gdLst/>
            <a:ahLst/>
            <a:cxnLst/>
            <a:rect l="l" t="t" r="r" b="b"/>
            <a:pathLst>
              <a:path w="12010009" h="2466763">
                <a:moveTo>
                  <a:pt x="0" y="0"/>
                </a:moveTo>
                <a:lnTo>
                  <a:pt x="12010009" y="0"/>
                </a:lnTo>
                <a:lnTo>
                  <a:pt x="12010009" y="2466763"/>
                </a:lnTo>
                <a:lnTo>
                  <a:pt x="0" y="2466763"/>
                </a:lnTo>
                <a:lnTo>
                  <a:pt x="0" y="0"/>
                </a:lnTo>
                <a:close/>
              </a:path>
            </a:pathLst>
          </a:custGeom>
          <a:blipFill>
            <a:blip r:embed="rId5"/>
            <a:stretch>
              <a:fillRect l="-2908" r="-2908"/>
            </a:stretch>
          </a:blipFill>
        </p:spPr>
        <p:txBody>
          <a:bodyPr/>
          <a:lstStyle/>
          <a:p>
            <a:endParaRPr lang="en-US"/>
          </a:p>
        </p:txBody>
      </p:sp>
      <p:sp>
        <p:nvSpPr>
          <p:cNvPr id="4" name="Freeform 4"/>
          <p:cNvSpPr/>
          <p:nvPr/>
        </p:nvSpPr>
        <p:spPr>
          <a:xfrm>
            <a:off x="5035565" y="8963729"/>
            <a:ext cx="6259681" cy="650356"/>
          </a:xfrm>
          <a:custGeom>
            <a:avLst/>
            <a:gdLst/>
            <a:ahLst/>
            <a:cxnLst/>
            <a:rect l="l" t="t" r="r" b="b"/>
            <a:pathLst>
              <a:path w="6259681" h="650356">
                <a:moveTo>
                  <a:pt x="0" y="0"/>
                </a:moveTo>
                <a:lnTo>
                  <a:pt x="6259681" y="0"/>
                </a:lnTo>
                <a:lnTo>
                  <a:pt x="6259681" y="650357"/>
                </a:lnTo>
                <a:lnTo>
                  <a:pt x="0" y="650357"/>
                </a:lnTo>
                <a:lnTo>
                  <a:pt x="0" y="0"/>
                </a:lnTo>
                <a:close/>
              </a:path>
            </a:pathLst>
          </a:custGeom>
          <a:blipFill>
            <a:blip r:embed="rId6"/>
            <a:stretch>
              <a:fillRect/>
            </a:stretch>
          </a:blipFill>
        </p:spPr>
        <p:txBody>
          <a:bodyPr/>
          <a:lstStyle/>
          <a:p>
            <a:endParaRPr lang="en-US"/>
          </a:p>
        </p:txBody>
      </p:sp>
      <p:sp>
        <p:nvSpPr>
          <p:cNvPr id="5" name="TextBox 5"/>
          <p:cNvSpPr txBox="1"/>
          <p:nvPr/>
        </p:nvSpPr>
        <p:spPr>
          <a:xfrm>
            <a:off x="3404664" y="234463"/>
            <a:ext cx="12157336" cy="1201397"/>
          </a:xfrm>
          <a:prstGeom prst="rect">
            <a:avLst/>
          </a:prstGeom>
        </p:spPr>
        <p:txBody>
          <a:bodyPr lIns="0" tIns="0" rIns="0" bIns="0" rtlCol="0" anchor="t">
            <a:spAutoFit/>
          </a:bodyPr>
          <a:lstStyle/>
          <a:p>
            <a:pPr algn="ctr">
              <a:lnSpc>
                <a:spcPts val="9330"/>
              </a:lnSpc>
              <a:spcBef>
                <a:spcPct val="0"/>
              </a:spcBef>
            </a:pPr>
            <a:r>
              <a:rPr lang="en-US" sz="8481">
                <a:solidFill>
                  <a:srgbClr val="000000"/>
                </a:solidFill>
                <a:latin typeface="Canva Sans"/>
              </a:rPr>
              <a:t>Optimum Neural Model</a:t>
            </a:r>
          </a:p>
        </p:txBody>
      </p:sp>
      <p:sp>
        <p:nvSpPr>
          <p:cNvPr id="6" name="TextBox 6"/>
          <p:cNvSpPr txBox="1"/>
          <p:nvPr/>
        </p:nvSpPr>
        <p:spPr>
          <a:xfrm>
            <a:off x="5035565" y="1473960"/>
            <a:ext cx="12916080" cy="721249"/>
          </a:xfrm>
          <a:prstGeom prst="rect">
            <a:avLst/>
          </a:prstGeom>
        </p:spPr>
        <p:txBody>
          <a:bodyPr lIns="0" tIns="0" rIns="0" bIns="0" rtlCol="0" anchor="t">
            <a:spAutoFit/>
          </a:bodyPr>
          <a:lstStyle/>
          <a:p>
            <a:pPr algn="ctr">
              <a:lnSpc>
                <a:spcPts val="5545"/>
              </a:lnSpc>
              <a:spcBef>
                <a:spcPct val="0"/>
              </a:spcBef>
            </a:pPr>
            <a:endParaRPr/>
          </a:p>
        </p:txBody>
      </p:sp>
      <p:sp>
        <p:nvSpPr>
          <p:cNvPr id="7" name="TextBox 7"/>
          <p:cNvSpPr txBox="1"/>
          <p:nvPr/>
        </p:nvSpPr>
        <p:spPr>
          <a:xfrm>
            <a:off x="5035565" y="1559640"/>
            <a:ext cx="10526435" cy="1628063"/>
          </a:xfrm>
          <a:prstGeom prst="rect">
            <a:avLst/>
          </a:prstGeom>
        </p:spPr>
        <p:txBody>
          <a:bodyPr lIns="0" tIns="0" rIns="0" bIns="0" rtlCol="0" anchor="t">
            <a:spAutoFit/>
          </a:bodyPr>
          <a:lstStyle/>
          <a:p>
            <a:pPr algn="l">
              <a:lnSpc>
                <a:spcPts val="3293"/>
              </a:lnSpc>
            </a:pPr>
            <a:r>
              <a:rPr lang="en-US" sz="2993" u="sng">
                <a:solidFill>
                  <a:srgbClr val="000000"/>
                </a:solidFill>
                <a:latin typeface="Canva Sans"/>
              </a:rPr>
              <a:t>What we did</a:t>
            </a:r>
          </a:p>
          <a:p>
            <a:pPr algn="ctr">
              <a:lnSpc>
                <a:spcPts val="3293"/>
              </a:lnSpc>
            </a:pPr>
            <a:r>
              <a:rPr lang="en-US" sz="2993">
                <a:solidFill>
                  <a:srgbClr val="000000"/>
                </a:solidFill>
                <a:latin typeface="Canva Sans"/>
              </a:rPr>
              <a:t>-Preprocessed the data using a binning method</a:t>
            </a:r>
          </a:p>
          <a:p>
            <a:pPr algn="ctr">
              <a:lnSpc>
                <a:spcPts val="3183"/>
              </a:lnSpc>
            </a:pPr>
            <a:endParaRPr lang="en-US" sz="2993">
              <a:solidFill>
                <a:srgbClr val="000000"/>
              </a:solidFill>
              <a:latin typeface="Canva Sans"/>
            </a:endParaRPr>
          </a:p>
          <a:p>
            <a:pPr algn="ctr">
              <a:lnSpc>
                <a:spcPts val="3183"/>
              </a:lnSpc>
              <a:spcBef>
                <a:spcPct val="0"/>
              </a:spcBef>
            </a:pPr>
            <a:endParaRPr lang="en-US" sz="2993">
              <a:solidFill>
                <a:srgbClr val="000000"/>
              </a:solidFill>
              <a:latin typeface="Canva Sans"/>
            </a:endParaRPr>
          </a:p>
        </p:txBody>
      </p:sp>
      <p:sp>
        <p:nvSpPr>
          <p:cNvPr id="8" name="TextBox 8"/>
          <p:cNvSpPr txBox="1"/>
          <p:nvPr/>
        </p:nvSpPr>
        <p:spPr>
          <a:xfrm>
            <a:off x="5035565" y="5267325"/>
            <a:ext cx="12439660" cy="5695238"/>
          </a:xfrm>
          <a:prstGeom prst="rect">
            <a:avLst/>
          </a:prstGeom>
        </p:spPr>
        <p:txBody>
          <a:bodyPr lIns="0" tIns="0" rIns="0" bIns="0" rtlCol="0" anchor="t">
            <a:spAutoFit/>
          </a:bodyPr>
          <a:lstStyle/>
          <a:p>
            <a:pPr algn="l">
              <a:lnSpc>
                <a:spcPts val="3293"/>
              </a:lnSpc>
            </a:pPr>
            <a:r>
              <a:rPr lang="en-US" sz="2993" u="sng">
                <a:solidFill>
                  <a:srgbClr val="000000"/>
                </a:solidFill>
                <a:latin typeface="Canva Sans"/>
              </a:rPr>
              <a:t>Why we did</a:t>
            </a:r>
          </a:p>
          <a:p>
            <a:pPr algn="l">
              <a:lnSpc>
                <a:spcPts val="3293"/>
              </a:lnSpc>
            </a:pPr>
            <a:endParaRPr lang="en-US" sz="2993" u="sng">
              <a:solidFill>
                <a:srgbClr val="000000"/>
              </a:solidFill>
              <a:latin typeface="Canva Sans"/>
            </a:endParaRPr>
          </a:p>
          <a:p>
            <a:pPr algn="l">
              <a:lnSpc>
                <a:spcPts val="3293"/>
              </a:lnSpc>
            </a:pPr>
            <a:r>
              <a:rPr lang="en-US" sz="2993">
                <a:solidFill>
                  <a:srgbClr val="000000"/>
                </a:solidFill>
                <a:latin typeface="Canva Sans"/>
              </a:rPr>
              <a:t>-Simplify complex data:</a:t>
            </a:r>
          </a:p>
          <a:p>
            <a:pPr algn="l">
              <a:lnSpc>
                <a:spcPts val="3293"/>
              </a:lnSpc>
            </a:pPr>
            <a:r>
              <a:rPr lang="en-US" sz="2993">
                <a:solidFill>
                  <a:srgbClr val="000000"/>
                </a:solidFill>
                <a:latin typeface="Canva Sans"/>
              </a:rPr>
              <a:t>Feature 1 – 998 different values</a:t>
            </a:r>
          </a:p>
          <a:p>
            <a:pPr algn="l">
              <a:lnSpc>
                <a:spcPts val="3293"/>
              </a:lnSpc>
            </a:pPr>
            <a:r>
              <a:rPr lang="en-US" sz="2993">
                <a:solidFill>
                  <a:srgbClr val="000000"/>
                </a:solidFill>
                <a:latin typeface="Canva Sans"/>
              </a:rPr>
              <a:t>-Reduce the effect of outliers</a:t>
            </a:r>
          </a:p>
          <a:p>
            <a:pPr algn="l">
              <a:lnSpc>
                <a:spcPts val="3293"/>
              </a:lnSpc>
            </a:pPr>
            <a:r>
              <a:rPr lang="en-US" sz="2993">
                <a:solidFill>
                  <a:srgbClr val="000000"/>
                </a:solidFill>
                <a:latin typeface="Canva Sans"/>
              </a:rPr>
              <a:t>-Facilitate the interpretation of the data</a:t>
            </a:r>
          </a:p>
          <a:p>
            <a:pPr algn="l">
              <a:lnSpc>
                <a:spcPts val="3293"/>
              </a:lnSpc>
            </a:pPr>
            <a:r>
              <a:rPr lang="en-US" sz="2993">
                <a:solidFill>
                  <a:srgbClr val="000000"/>
                </a:solidFill>
                <a:latin typeface="Canva Sans"/>
              </a:rPr>
              <a:t>-Reduce noise</a:t>
            </a:r>
          </a:p>
          <a:p>
            <a:pPr algn="l">
              <a:lnSpc>
                <a:spcPts val="3293"/>
              </a:lnSpc>
            </a:pPr>
            <a:endParaRPr lang="en-US" sz="2993">
              <a:solidFill>
                <a:srgbClr val="000000"/>
              </a:solidFill>
              <a:latin typeface="Canva Sans"/>
            </a:endParaRPr>
          </a:p>
          <a:p>
            <a:pPr algn="l">
              <a:lnSpc>
                <a:spcPts val="3293"/>
              </a:lnSpc>
            </a:pPr>
            <a:r>
              <a:rPr lang="en-US" sz="2993" u="sng">
                <a:solidFill>
                  <a:srgbClr val="000000"/>
                </a:solidFill>
                <a:latin typeface="Canva Sans"/>
              </a:rPr>
              <a:t>Outcome</a:t>
            </a:r>
          </a:p>
          <a:p>
            <a:pPr algn="l">
              <a:lnSpc>
                <a:spcPts val="3183"/>
              </a:lnSpc>
            </a:pPr>
            <a:r>
              <a:rPr lang="en-US" sz="2893">
                <a:solidFill>
                  <a:srgbClr val="000000"/>
                </a:solidFill>
                <a:latin typeface="Canva Sans"/>
              </a:rPr>
              <a:t> </a:t>
            </a:r>
          </a:p>
          <a:p>
            <a:pPr algn="l">
              <a:lnSpc>
                <a:spcPts val="3183"/>
              </a:lnSpc>
            </a:pPr>
            <a:endParaRPr lang="en-US" sz="2893">
              <a:solidFill>
                <a:srgbClr val="000000"/>
              </a:solidFill>
              <a:latin typeface="Canva Sans"/>
            </a:endParaRPr>
          </a:p>
          <a:p>
            <a:pPr algn="ctr">
              <a:lnSpc>
                <a:spcPts val="3183"/>
              </a:lnSpc>
            </a:pPr>
            <a:endParaRPr lang="en-US" sz="2893">
              <a:solidFill>
                <a:srgbClr val="000000"/>
              </a:solidFill>
              <a:latin typeface="Canva Sans"/>
            </a:endParaRPr>
          </a:p>
          <a:p>
            <a:pPr algn="ctr">
              <a:lnSpc>
                <a:spcPts val="3183"/>
              </a:lnSpc>
            </a:pPr>
            <a:endParaRPr lang="en-US" sz="2893">
              <a:solidFill>
                <a:srgbClr val="000000"/>
              </a:solidFill>
              <a:latin typeface="Canva Sans"/>
            </a:endParaRPr>
          </a:p>
          <a:p>
            <a:pPr algn="ctr">
              <a:lnSpc>
                <a:spcPts val="3183"/>
              </a:lnSpc>
              <a:spcBef>
                <a:spcPct val="0"/>
              </a:spcBef>
            </a:pPr>
            <a:endParaRPr lang="en-US" sz="2893">
              <a:solidFill>
                <a:srgbClr val="000000"/>
              </a:solidFill>
              <a:latin typeface="Canva Sans"/>
            </a:endParaRP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33" b="-9333"/>
            </a:stretch>
          </a:blipFill>
        </p:spPr>
        <p:txBody>
          <a:bodyPr/>
          <a:lstStyle/>
          <a:p>
            <a:endParaRPr lang="en-US"/>
          </a:p>
        </p:txBody>
      </p:sp>
      <p:sp>
        <p:nvSpPr>
          <p:cNvPr id="4" name="Freeform 4"/>
          <p:cNvSpPr/>
          <p:nvPr/>
        </p:nvSpPr>
        <p:spPr>
          <a:xfrm>
            <a:off x="2304920" y="1866900"/>
            <a:ext cx="14121807" cy="7605749"/>
          </a:xfrm>
          <a:custGeom>
            <a:avLst/>
            <a:gdLst/>
            <a:ahLst/>
            <a:cxnLst/>
            <a:rect l="l" t="t" r="r" b="b"/>
            <a:pathLst>
              <a:path w="3719324" h="2003160">
                <a:moveTo>
                  <a:pt x="0" y="0"/>
                </a:moveTo>
                <a:lnTo>
                  <a:pt x="3719324" y="0"/>
                </a:lnTo>
                <a:lnTo>
                  <a:pt x="3719324" y="2003160"/>
                </a:lnTo>
                <a:lnTo>
                  <a:pt x="0" y="2003160"/>
                </a:lnTo>
                <a:close/>
              </a:path>
            </a:pathLst>
          </a:custGeom>
          <a:solidFill>
            <a:srgbClr val="FFFFFF">
              <a:alpha val="62745"/>
            </a:srgbClr>
          </a:solidFill>
        </p:spPr>
        <p:txBody>
          <a:bodyPr/>
          <a:lstStyle/>
          <a:p>
            <a:endParaRPr lang="en-US"/>
          </a:p>
        </p:txBody>
      </p:sp>
      <p:sp>
        <p:nvSpPr>
          <p:cNvPr id="6" name="TextBox 6"/>
          <p:cNvSpPr txBox="1"/>
          <p:nvPr/>
        </p:nvSpPr>
        <p:spPr>
          <a:xfrm>
            <a:off x="8299084" y="3576956"/>
            <a:ext cx="826740" cy="1566544"/>
          </a:xfrm>
          <a:prstGeom prst="rect">
            <a:avLst/>
          </a:prstGeom>
        </p:spPr>
        <p:txBody>
          <a:bodyPr lIns="0" tIns="0" rIns="0" bIns="0" rtlCol="0" anchor="t">
            <a:spAutoFit/>
          </a:bodyPr>
          <a:lstStyle/>
          <a:p>
            <a:pPr algn="ctr">
              <a:lnSpc>
                <a:spcPts val="12880"/>
              </a:lnSpc>
            </a:pPr>
            <a:r>
              <a:rPr lang="en-US" sz="9200">
                <a:solidFill>
                  <a:srgbClr val="2A3213">
                    <a:alpha val="41961"/>
                  </a:srgbClr>
                </a:solidFill>
                <a:latin typeface="Canva Sans Bold"/>
              </a:rPr>
              <a:t>   </a:t>
            </a:r>
          </a:p>
        </p:txBody>
      </p:sp>
      <p:sp>
        <p:nvSpPr>
          <p:cNvPr id="7" name="TextBox 7"/>
          <p:cNvSpPr txBox="1"/>
          <p:nvPr/>
        </p:nvSpPr>
        <p:spPr>
          <a:xfrm>
            <a:off x="5937870" y="-171450"/>
            <a:ext cx="6412260"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Conclusion</a:t>
            </a:r>
          </a:p>
        </p:txBody>
      </p:sp>
      <p:sp>
        <p:nvSpPr>
          <p:cNvPr id="5" name="TextBox 5"/>
          <p:cNvSpPr txBox="1"/>
          <p:nvPr/>
        </p:nvSpPr>
        <p:spPr>
          <a:xfrm>
            <a:off x="2304920" y="1638300"/>
            <a:ext cx="14121807" cy="7895071"/>
          </a:xfrm>
          <a:prstGeom prst="rect">
            <a:avLst/>
          </a:prstGeom>
        </p:spPr>
        <p:txBody>
          <a:bodyPr lIns="50800" tIns="50800" rIns="50800" bIns="50800" rtlCol="0" anchor="ctr"/>
          <a:lstStyle/>
          <a:p>
            <a:pPr algn="l">
              <a:lnSpc>
                <a:spcPts val="5459"/>
              </a:lnSpc>
            </a:pPr>
            <a:r>
              <a:rPr lang="en-US" sz="3899" dirty="0">
                <a:solidFill>
                  <a:schemeClr val="tx1">
                    <a:alpha val="62745"/>
                  </a:schemeClr>
                </a:solidFill>
                <a:latin typeface="Canva Sans Bold"/>
              </a:rPr>
              <a:t>•Improved Accuracy: </a:t>
            </a:r>
          </a:p>
          <a:p>
            <a:pPr algn="l">
              <a:lnSpc>
                <a:spcPts val="5459"/>
              </a:lnSpc>
            </a:pPr>
            <a:r>
              <a:rPr lang="en-US" sz="3899" dirty="0">
                <a:solidFill>
                  <a:schemeClr val="tx1">
                    <a:alpha val="62745"/>
                  </a:schemeClr>
                </a:solidFill>
                <a:latin typeface="Canva Sans"/>
              </a:rPr>
              <a:t>Binning increased model accuracy above 75%.</a:t>
            </a:r>
          </a:p>
          <a:p>
            <a:pPr algn="l">
              <a:lnSpc>
                <a:spcPts val="5459"/>
              </a:lnSpc>
            </a:pPr>
            <a:r>
              <a:rPr lang="en-US" sz="3899" dirty="0">
                <a:solidFill>
                  <a:schemeClr val="tx1">
                    <a:alpha val="62745"/>
                  </a:schemeClr>
                </a:solidFill>
                <a:latin typeface="Canva Sans Bold"/>
              </a:rPr>
              <a:t>•Key Predictive Categories: </a:t>
            </a:r>
          </a:p>
          <a:p>
            <a:pPr algn="l">
              <a:lnSpc>
                <a:spcPts val="5459"/>
              </a:lnSpc>
            </a:pPr>
            <a:r>
              <a:rPr lang="en-US" sz="3899" dirty="0">
                <a:solidFill>
                  <a:schemeClr val="tx1">
                    <a:alpha val="62745"/>
                  </a:schemeClr>
                </a:solidFill>
                <a:latin typeface="Canva Sans"/>
              </a:rPr>
              <a:t>Free sulfur dioxide, density, residual sugar.</a:t>
            </a:r>
          </a:p>
          <a:p>
            <a:pPr algn="l">
              <a:lnSpc>
                <a:spcPts val="5459"/>
              </a:lnSpc>
            </a:pPr>
            <a:r>
              <a:rPr lang="en-US" sz="3899" dirty="0">
                <a:solidFill>
                  <a:schemeClr val="tx1">
                    <a:alpha val="62745"/>
                  </a:schemeClr>
                </a:solidFill>
                <a:latin typeface="Canva Sans Bold"/>
              </a:rPr>
              <a:t>•Business Benefits:</a:t>
            </a:r>
          </a:p>
          <a:p>
            <a:pPr algn="l">
              <a:lnSpc>
                <a:spcPts val="5459"/>
              </a:lnSpc>
            </a:pPr>
            <a:r>
              <a:rPr lang="en-US" sz="3899" dirty="0">
                <a:solidFill>
                  <a:schemeClr val="tx1">
                    <a:alpha val="62745"/>
                  </a:schemeClr>
                </a:solidFill>
                <a:latin typeface="Canva Sans"/>
              </a:rPr>
              <a:t>Enhanced marketing and pricing strategies.</a:t>
            </a:r>
          </a:p>
          <a:p>
            <a:pPr algn="l">
              <a:lnSpc>
                <a:spcPts val="5459"/>
              </a:lnSpc>
            </a:pPr>
            <a:r>
              <a:rPr lang="en-US" sz="3899" dirty="0">
                <a:solidFill>
                  <a:schemeClr val="tx1">
                    <a:alpha val="62745"/>
                  </a:schemeClr>
                </a:solidFill>
                <a:latin typeface="Canva Sans Bold"/>
              </a:rPr>
              <a:t>•Industry Impact: </a:t>
            </a:r>
          </a:p>
          <a:p>
            <a:pPr algn="l">
              <a:lnSpc>
                <a:spcPts val="5459"/>
              </a:lnSpc>
            </a:pPr>
            <a:r>
              <a:rPr lang="en-US" sz="3899" dirty="0">
                <a:solidFill>
                  <a:schemeClr val="tx1">
                    <a:alpha val="62745"/>
                  </a:schemeClr>
                </a:solidFill>
                <a:latin typeface="Canva Sans"/>
              </a:rPr>
              <a:t>Improved product standards and brand reputation.</a:t>
            </a:r>
          </a:p>
          <a:p>
            <a:pPr algn="l">
              <a:lnSpc>
                <a:spcPts val="5459"/>
              </a:lnSpc>
            </a:pPr>
            <a:r>
              <a:rPr lang="en-US" sz="3899" dirty="0">
                <a:solidFill>
                  <a:schemeClr val="tx1">
                    <a:alpha val="62745"/>
                  </a:schemeClr>
                </a:solidFill>
                <a:latin typeface="Canva Sans Bold"/>
              </a:rPr>
              <a:t>•Competitive Edge: </a:t>
            </a:r>
          </a:p>
          <a:p>
            <a:pPr algn="l">
              <a:lnSpc>
                <a:spcPts val="5459"/>
              </a:lnSpc>
            </a:pPr>
            <a:r>
              <a:rPr lang="en-US" sz="3899" dirty="0">
                <a:solidFill>
                  <a:schemeClr val="tx1">
                    <a:alpha val="62745"/>
                  </a:schemeClr>
                </a:solidFill>
                <a:latin typeface="Canva Sans"/>
              </a:rPr>
              <a:t>Provides a competitive advantage.</a:t>
            </a:r>
          </a:p>
          <a:p>
            <a:pPr algn="ctr">
              <a:lnSpc>
                <a:spcPts val="2659"/>
              </a:lnSpc>
              <a:spcBef>
                <a:spcPct val="0"/>
              </a:spcBef>
            </a:pPr>
            <a:endParaRPr lang="en-US" sz="3899" dirty="0">
              <a:solidFill>
                <a:schemeClr val="tx1">
                  <a:alpha val="62745"/>
                </a:schemeClr>
              </a:solidFill>
              <a:latin typeface="Canva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388</Words>
  <Application>Microsoft Macintosh PowerPoint</Application>
  <PresentationFormat>Custom</PresentationFormat>
  <Paragraphs>75</Paragraphs>
  <Slides>11</Slides>
  <Notes>4</Notes>
  <HiddenSlides>0</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Trend Slab One</vt:lpstr>
      <vt:lpstr>Calibri</vt:lpstr>
      <vt:lpstr>Canva Sans</vt:lpstr>
      <vt:lpstr>Canva Sans Bold</vt:lpstr>
      <vt:lpstr>Barlow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Wine Varieties</dc:title>
  <cp:lastModifiedBy>F Santos</cp:lastModifiedBy>
  <cp:revision>2</cp:revision>
  <dcterms:created xsi:type="dcterms:W3CDTF">2006-08-16T00:00:00Z</dcterms:created>
  <dcterms:modified xsi:type="dcterms:W3CDTF">2024-06-10T02:49:24Z</dcterms:modified>
  <dc:identifier>DAGGsVVGU_I</dc:identifier>
</cp:coreProperties>
</file>

<file path=docProps/thumbnail.jpeg>
</file>